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FC3B0D-D4C4-44E7-8F36-A4BD61C4E052}" v="68" dt="2021-05-03T19:51:57.1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1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75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71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851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441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4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62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6907-DAE1-4931-A19D-888D7F73C89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54E9-30C3-44AD-A192-01A81B8E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632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6907-DAE1-4931-A19D-888D7F73C89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54E9-30C3-44AD-A192-01A81B8E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73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E174D-D755-40BF-8D8C-FE52B92006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450B04-FF52-4908-B466-3438B19DB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6BF77AD-B9F2-42CE-98F2-514A0EA7DA5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1048" y="5382078"/>
            <a:ext cx="914400" cy="914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 descr="SRHCC Logo">
            <a:extLst>
              <a:ext uri="{FF2B5EF4-FFF2-40B4-BE49-F238E27FC236}">
                <a16:creationId xmlns:a16="http://schemas.microsoft.com/office/drawing/2014/main" id="{224BC1B7-917F-4791-AC4A-7A62B0C9F7DE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1" y="5991588"/>
            <a:ext cx="1027158" cy="783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685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 descr="SRHCC Logo">
            <a:extLst>
              <a:ext uri="{FF2B5EF4-FFF2-40B4-BE49-F238E27FC236}">
                <a16:creationId xmlns:a16="http://schemas.microsoft.com/office/drawing/2014/main" id="{E11E3CCE-1E2A-4A9F-92E7-A17128E4E210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8868"/>
            <a:ext cx="1010194" cy="859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873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6907-DAE1-4931-A19D-888D7F73C89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54E9-30C3-44AD-A192-01A81B8E03C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RHCC Logo">
            <a:extLst>
              <a:ext uri="{FF2B5EF4-FFF2-40B4-BE49-F238E27FC236}">
                <a16:creationId xmlns:a16="http://schemas.microsoft.com/office/drawing/2014/main" id="{AA9DABB9-AF20-4AA8-B98F-24101B523B73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8868"/>
            <a:ext cx="1010194" cy="859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672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6907-DAE1-4931-A19D-888D7F73C89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54E9-30C3-44AD-A192-01A81B8E03C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RHCC Logo">
            <a:extLst>
              <a:ext uri="{FF2B5EF4-FFF2-40B4-BE49-F238E27FC236}">
                <a16:creationId xmlns:a16="http://schemas.microsoft.com/office/drawing/2014/main" id="{4E433268-ABEF-4CE5-9851-41F6660BB7B8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8868"/>
            <a:ext cx="1010194" cy="859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923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6907-DAE1-4931-A19D-888D7F73C89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54E9-30C3-44AD-A192-01A81B8E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3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6907-DAE1-4931-A19D-888D7F73C89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54E9-30C3-44AD-A192-01A81B8E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6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6907-DAE1-4931-A19D-888D7F73C89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54E9-30C3-44AD-A192-01A81B8E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9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6907-DAE1-4931-A19D-888D7F73C89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54E9-30C3-44AD-A192-01A81B8E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0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6907-DAE1-4931-A19D-888D7F73C89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54E9-30C3-44AD-A192-01A81B8E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5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13" descr="SRHCC Logo">
            <a:extLst>
              <a:ext uri="{FF2B5EF4-FFF2-40B4-BE49-F238E27FC236}">
                <a16:creationId xmlns:a16="http://schemas.microsoft.com/office/drawing/2014/main" id="{2FD37BC8-7DD7-4723-A4BA-7B7F1E5C87BC}"/>
              </a:ext>
            </a:extLst>
          </p:cNvPr>
          <p:cNvPicPr/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8868"/>
            <a:ext cx="1010194" cy="859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545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7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39" name="Rectangle 15">
            <a:extLst>
              <a:ext uri="{FF2B5EF4-FFF2-40B4-BE49-F238E27FC236}">
                <a16:creationId xmlns:a16="http://schemas.microsoft.com/office/drawing/2014/main" id="{CE3D4922-3D1C-4679-9A86-15BFC1A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17">
            <a:extLst>
              <a:ext uri="{FF2B5EF4-FFF2-40B4-BE49-F238E27FC236}">
                <a16:creationId xmlns:a16="http://schemas.microsoft.com/office/drawing/2014/main" id="{164E9BCF-1B67-4514-808C-A5DCBDEB4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1" name="Group 19">
            <a:extLst>
              <a:ext uri="{FF2B5EF4-FFF2-40B4-BE49-F238E27FC236}">
                <a16:creationId xmlns:a16="http://schemas.microsoft.com/office/drawing/2014/main" id="{32238778-9D1D-45F4-BB78-76F208A22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93667F4D-F2CD-4E50-BACC-24766910F7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20CAAE25-D2F2-493F-9569-EC552C1AD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42D5E996-541D-42BA-8B22-F7E96752C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6BDB86F1-7C07-4D49-B9C9-7837A1FB2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92FDEA97-0861-44C0-9B26-4BB5F777A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A9F3AA02-C861-444A-9178-0BD3D3CE1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09629D6-3384-449F-A605-BFEE8C237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0405" y="1396180"/>
            <a:ext cx="6698127" cy="38425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b="1"/>
              <a:t>Burn Surge Annex</a:t>
            </a:r>
            <a:br>
              <a:rPr lang="en-US" b="1"/>
            </a:br>
            <a:r>
              <a:rPr lang="en-US" b="1"/>
              <a:t>Tabletop Exercise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EFFFA9-69B9-4DDB-BE0D-AC96B0352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1396180"/>
            <a:ext cx="2531516" cy="38425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100" b="1" dirty="0">
                <a:solidFill>
                  <a:srgbClr val="FFFFFF"/>
                </a:solidFill>
              </a:rPr>
              <a:t>South Region Healthcare Coalition</a:t>
            </a:r>
          </a:p>
          <a:p>
            <a:pPr algn="r"/>
            <a:r>
              <a:rPr lang="en-US" sz="2100" b="1" dirty="0">
                <a:solidFill>
                  <a:srgbClr val="FFFFFF"/>
                </a:solidFill>
              </a:rPr>
              <a:t>May 4, 2021</a:t>
            </a:r>
          </a:p>
          <a:p>
            <a:pPr algn="r"/>
            <a:endParaRPr lang="en-US" sz="2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889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91126-FFB6-44B3-B5F2-A4D99D99F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HCC Burn Surge Annex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F4637-0C50-493E-9D17-CF6321442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338754"/>
            <a:ext cx="10018713" cy="3745523"/>
          </a:xfrm>
        </p:spPr>
        <p:txBody>
          <a:bodyPr>
            <a:normAutofit/>
          </a:bodyPr>
          <a:lstStyle/>
          <a:p>
            <a:r>
              <a:rPr lang="en-US" dirty="0"/>
              <a:t>Goal: To exercise the newly developed Burn Surge Annex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Scope: EMS, Hospitals, Other Facilities/Agencies, and the HCC will discuss their role in the drill scenario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Purpose: To identify any strengths/weaknesses or steps in the execution of the Burn Surge Annex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6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58ED9-C345-47AC-B13C-7E58430D1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41838"/>
            <a:ext cx="10018713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D4429-8F01-435F-81BC-7C31AE848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2" y="940777"/>
            <a:ext cx="4895055" cy="4850423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8AD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This TTX is an interactive, discussion-based exercise focusing on impacts to healthcare coalition and healthcare facilities caused by mass casualty events with large numbers of burn patients.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EB15E3-E531-49FE-BDBB-97E282089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7967" y="861646"/>
            <a:ext cx="4895056" cy="4929554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8AD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Open, low-stress discussion environment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8AD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 professional and respect each others' opinions based on their knowledge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8AD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Decisions are not precedent setting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8AD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Problem-solving efforts should be the focus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04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5BEAB-E9C2-485C-9420-80F8CDAC3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Arial Black" panose="020B0A04020102020204" pitchFamily="34" charset="0"/>
              </a:rPr>
              <a:t>MODULE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89C58-D028-4213-A32C-7522B218B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55177"/>
            <a:ext cx="10018713" cy="4202723"/>
          </a:xfrm>
        </p:spPr>
        <p:txBody>
          <a:bodyPr/>
          <a:lstStyle/>
          <a:p>
            <a:r>
              <a:rPr lang="en-US" dirty="0"/>
              <a:t>EMS receives a 911 call of a large fire at the movie theater in your community- estimated to be approximately 30 victims. EMS is fully staffed for this shift.</a:t>
            </a:r>
          </a:p>
          <a:p>
            <a:r>
              <a:rPr lang="en-US" dirty="0"/>
              <a:t>Your hospital is at normal staffing, supply levels, and average daily occupancy. Many victims are complaining of burns, smoke inhalation, and minor/major traumas</a:t>
            </a:r>
          </a:p>
          <a:p>
            <a:r>
              <a:rPr lang="en-US" dirty="0"/>
              <a:t>Your agency is operating normally today</a:t>
            </a:r>
          </a:p>
        </p:txBody>
      </p:sp>
    </p:spTree>
    <p:extLst>
      <p:ext uri="{BB962C8B-B14F-4D97-AF65-F5344CB8AC3E}">
        <p14:creationId xmlns:p14="http://schemas.microsoft.com/office/powerpoint/2010/main" val="67077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F7DB9-928F-432C-8E48-BC0D9B9D1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288" y="131886"/>
            <a:ext cx="10018713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 Black" panose="020B0A04020102020204" pitchFamily="34" charset="0"/>
              </a:rPr>
              <a:t>MODULE 1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5F155-8F37-4341-ADBB-E99CBAF5B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765" y="817686"/>
            <a:ext cx="10018713" cy="593480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are your initial actions upon notification of this incident?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your EMS plan for distribution of the burn patients from the scene?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Hospitals: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are your initial actions upon notification of this incident?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you activate your disaster plan?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you have a burn surge plan?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Does your facility have the capability of taking care of burn patients should the state burn centers become saturated?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Others: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 there anyway your facility can contribute to this scenario?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7179-9FC4-49A3-937E-7EAE59016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Arial Black" panose="020B0A04020102020204" pitchFamily="34" charset="0"/>
              </a:rPr>
              <a:t>MODULE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9FC48-009B-4F6D-AA80-A7F02CC5D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63969"/>
            <a:ext cx="10018713" cy="4862146"/>
          </a:xfrm>
        </p:spPr>
        <p:txBody>
          <a:bodyPr/>
          <a:lstStyle/>
          <a:p>
            <a:r>
              <a:rPr lang="en-US" dirty="0"/>
              <a:t>EMS arrives to find multiple victims outside the theater- movie theater is showing smoke at the roof line. The fire dept is preparing to enter to building and sweep for victims. They estimate 25 victims in the parking lot.</a:t>
            </a:r>
          </a:p>
          <a:p>
            <a:r>
              <a:rPr lang="en-US" dirty="0"/>
              <a:t>Multiple victims are screaming for help.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3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28B50-9FCB-4BB8-BD2E-FB54F090C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196" y="70339"/>
            <a:ext cx="10018713" cy="69459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 Black" panose="020B0A04020102020204" pitchFamily="34" charset="0"/>
              </a:rPr>
              <a:t>MODULE 2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AF87E-FFBA-48DD-AFE5-3F554BDBF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117" y="940778"/>
            <a:ext cx="10018713" cy="568862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are some of your challenges that you might face on this scene?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does the healthcare coalition play a role during this scenario with IC?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Hospitals: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are your some of your challenges when receiving multiple patients from this scene?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does the healthcare coalition play a role during this disaster for your hospital?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you have telehealth? Written agreements with burn centers? Access to patient transportation?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r>
              <a:rPr lang="en-US" dirty="0"/>
              <a:t>Others: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 there anyway your facility can contribute to this scenario?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54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B0EE6-7643-45B1-A535-5CE3260D2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5325" y="131886"/>
            <a:ext cx="10018713" cy="5715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 Black" panose="020B0A04020102020204" pitchFamily="34" charset="0"/>
              </a:rPr>
              <a:t>MODULE 2 ACTIONS HCC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A5092-98D8-4024-ACA3-83EC7AC59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4795" y="844063"/>
            <a:ext cx="10018713" cy="58820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 coalition has an operations center- how is this activated, staffed and what functions does it serve?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rapid is the activation of the healthcare coalition?  What is their report time to set up a command center?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does the HCC support resource allocation decisions in a scarce resource environment?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does the HCC support hospital bed leveling needs?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does the HCC support transportation needs?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does the HCC support staffing needs?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can the HCC support behavioral health needs?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type of assistance could the HCC and its members provide?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53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9A2E4-66C2-47E1-92B7-171927166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196" y="105508"/>
            <a:ext cx="10018713" cy="72976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Arial Black" panose="020B0A04020102020204" pitchFamily="34" charset="0"/>
              </a:rPr>
              <a:t>HOTWASH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5B324-D943-4193-B307-069DE92E2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196" y="835270"/>
            <a:ext cx="10018713" cy="5996354"/>
          </a:xfrm>
        </p:spPr>
        <p:txBody>
          <a:bodyPr>
            <a:normAutofit fontScale="92500"/>
          </a:bodyPr>
          <a:lstStyle/>
          <a:p>
            <a:r>
              <a:rPr lang="en-US" dirty="0"/>
              <a:t>EMS: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Name 3 lessons or action items that you are going to take back to your agency</a:t>
            </a:r>
          </a:p>
          <a:p>
            <a:endParaRPr lang="en-US" dirty="0"/>
          </a:p>
          <a:p>
            <a:r>
              <a:rPr lang="en-US" dirty="0"/>
              <a:t>Hospitals: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Name 3 lessons or action items that you are going to take back to your hospital</a:t>
            </a:r>
          </a:p>
          <a:p>
            <a:endParaRPr lang="en-US" dirty="0"/>
          </a:p>
          <a:p>
            <a:r>
              <a:rPr lang="en-US" dirty="0"/>
              <a:t>Others: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Name 3 lessons or action items that you are going to take back to your facility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HCC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Name 3 lessons or action items that you are going to take back to the core planning group for 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2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67</TotalTime>
  <Words>617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Corbel</vt:lpstr>
      <vt:lpstr>Parallax</vt:lpstr>
      <vt:lpstr>Burn Surge Annex Tabletop Exercise</vt:lpstr>
      <vt:lpstr>Introduction to HCC Burn Surge Annex</vt:lpstr>
      <vt:lpstr>PowerPoint Presentation</vt:lpstr>
      <vt:lpstr>MODULE 1</vt:lpstr>
      <vt:lpstr>MODULE 1 ACTIONS</vt:lpstr>
      <vt:lpstr>MODULE 2</vt:lpstr>
      <vt:lpstr>MODULE 2 ACTIONS</vt:lpstr>
      <vt:lpstr>MODULE 2 ACTIONS HCC</vt:lpstr>
      <vt:lpstr>HOTWASH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McGraw</dc:creator>
  <cp:lastModifiedBy>Dave McGraw</cp:lastModifiedBy>
  <cp:revision>2</cp:revision>
  <dcterms:created xsi:type="dcterms:W3CDTF">2021-04-20T16:17:55Z</dcterms:created>
  <dcterms:modified xsi:type="dcterms:W3CDTF">2021-05-13T17:00:51Z</dcterms:modified>
</cp:coreProperties>
</file>